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4" r:id="rId2"/>
  </p:sldIdLst>
  <p:sldSz cx="7775575" cy="10907713"/>
  <p:notesSz cx="6794500" cy="992505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1EB"/>
    <a:srgbClr val="FF0048"/>
    <a:srgbClr val="EBC71A"/>
    <a:srgbClr val="31BEA6"/>
    <a:srgbClr val="EDF1EC"/>
    <a:srgbClr val="29A490"/>
    <a:srgbClr val="DC0000"/>
    <a:srgbClr val="0076FF"/>
    <a:srgbClr val="FFCA00"/>
    <a:srgbClr val="005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86418"/>
  </p:normalViewPr>
  <p:slideViewPr>
    <p:cSldViewPr snapToGrid="0">
      <p:cViewPr varScale="1">
        <p:scale>
          <a:sx n="50" d="100"/>
          <a:sy n="50" d="100"/>
        </p:scale>
        <p:origin x="1708" y="72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97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2022/3/24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7077"/>
            <a:ext cx="2944283" cy="4979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6" y="9427077"/>
            <a:ext cx="2944283" cy="4979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1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4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84F0B2-B493-4BF7-8ECE-6909FFB28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A00B5-3BCE-4728-91D6-CDCA4B0AE9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75" r:id="rId13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F89A2FA9-2162-6641-83C9-B6E8978F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5575" cy="10907714"/>
          </a:xfrm>
          <a:prstGeom prst="rect">
            <a:avLst/>
          </a:prstGeom>
        </p:spPr>
      </p:pic>
      <p:sp>
        <p:nvSpPr>
          <p:cNvPr id="65" name="正方形/長方形 64"/>
          <p:cNvSpPr/>
          <p:nvPr/>
        </p:nvSpPr>
        <p:spPr>
          <a:xfrm>
            <a:off x="0" y="8436634"/>
            <a:ext cx="7775575" cy="247107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0" y="0"/>
            <a:ext cx="7775575" cy="38639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2724509"/>
            <a:ext cx="7775575" cy="11394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24999" y="4683693"/>
            <a:ext cx="6734946" cy="863055"/>
          </a:xfrm>
          <a:prstGeom prst="roundRect">
            <a:avLst>
              <a:gd name="adj" fmla="val 50000"/>
            </a:avLst>
          </a:prstGeom>
          <a:solidFill>
            <a:srgbClr val="31B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64514" y="428774"/>
            <a:ext cx="539763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800" b="1" spc="-3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海の日</a:t>
            </a:r>
            <a:endParaRPr kumimoji="1" lang="ja-JP" altLang="en-US" sz="13800" b="1" spc="-3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596362" y="2795328"/>
            <a:ext cx="4865436" cy="1015663"/>
          </a:xfrm>
          <a:prstGeom prst="rect">
            <a:avLst/>
          </a:prstGeom>
          <a:noFill/>
          <a:effectLst>
            <a:glow rad="609600">
              <a:schemeClr val="accent3">
                <a:satMod val="175000"/>
                <a:alpha val="74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dirty="0" smtClean="0">
                <a:solidFill>
                  <a:srgbClr val="FF0048"/>
                </a:solidFill>
                <a:latin typeface="+mj-ea"/>
                <a:ea typeface="+mj-ea"/>
                <a:cs typeface="MS PMincho" charset="-128"/>
              </a:rPr>
              <a:t>７月１８日（土）</a:t>
            </a:r>
            <a:endParaRPr kumimoji="1" lang="ja-JP" altLang="en-US" sz="6000" b="1" dirty="0">
              <a:solidFill>
                <a:srgbClr val="FF0048"/>
              </a:solidFill>
              <a:effectLst/>
              <a:latin typeface="+mj-ea"/>
              <a:ea typeface="+mj-ea"/>
              <a:cs typeface="MS PMincho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8533" y="4898934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親子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で来館された方に次回無料券をプレゼント！</a:t>
            </a:r>
            <a:endParaRPr kumimoji="1" lang="ja-JP" alt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1596361" y="9409614"/>
            <a:ext cx="1334197" cy="42506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4DC1EB"/>
                </a:solidFill>
                <a:latin typeface="+mj-ea"/>
                <a:ea typeface="+mj-ea"/>
              </a:rPr>
              <a:t>TEL</a:t>
            </a:r>
            <a:endParaRPr kumimoji="1" lang="ja-JP" altLang="en-US" sz="2000" dirty="0">
              <a:solidFill>
                <a:srgbClr val="4DC1EB"/>
              </a:solidFill>
              <a:latin typeface="+mj-ea"/>
              <a:ea typeface="+mj-e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97147" y="8450365"/>
            <a:ext cx="653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豊能</a:t>
            </a:r>
            <a:r>
              <a:rPr lang="ja-JP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町立スポーツセンターシートス</a:t>
            </a:r>
            <a:endParaRPr lang="en-US" altLang="ja-JP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37E3104-EC51-AF4A-8AA1-77BD54B4EB41}"/>
              </a:ext>
            </a:extLst>
          </p:cNvPr>
          <p:cNvSpPr txBox="1"/>
          <p:nvPr/>
        </p:nvSpPr>
        <p:spPr>
          <a:xfrm>
            <a:off x="1359775" y="8949071"/>
            <a:ext cx="648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〒</a:t>
            </a:r>
            <a:r>
              <a:rPr lang="en-US" altLang="ja-JP" sz="2000" dirty="0" smtClean="0">
                <a:solidFill>
                  <a:schemeClr val="bg1"/>
                </a:solidFill>
                <a:latin typeface="+mj-ea"/>
                <a:ea typeface="+mj-ea"/>
              </a:rPr>
              <a:t>563-0105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　豊能郡豊能町新光風台</a:t>
            </a:r>
            <a:r>
              <a:rPr lang="en-US" altLang="ja-JP" sz="2000" dirty="0" smtClean="0">
                <a:solidFill>
                  <a:schemeClr val="bg1"/>
                </a:solidFill>
                <a:latin typeface="+mj-ea"/>
                <a:ea typeface="+mj-ea"/>
              </a:rPr>
              <a:t>3-1-10</a:t>
            </a:r>
            <a:endParaRPr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D4234D1-033D-6040-BFA1-B07FC8F31143}"/>
              </a:ext>
            </a:extLst>
          </p:cNvPr>
          <p:cNvSpPr txBox="1"/>
          <p:nvPr/>
        </p:nvSpPr>
        <p:spPr>
          <a:xfrm>
            <a:off x="2966851" y="9326973"/>
            <a:ext cx="3011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０７２－７３８－１３３３</a:t>
            </a:r>
            <a:endParaRPr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36813" y="5817789"/>
            <a:ext cx="6562926" cy="1963237"/>
          </a:xfrm>
          <a:prstGeom prst="roundRect">
            <a:avLst/>
          </a:prstGeom>
          <a:solidFill>
            <a:srgbClr val="4D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3267" y="6112535"/>
            <a:ext cx="6599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b="1" dirty="0" smtClean="0">
                <a:solidFill>
                  <a:schemeClr val="bg1"/>
                </a:solidFill>
              </a:rPr>
              <a:t>・当日は、豊能町民の方はどなたでも無料でご利用いただけます。</a:t>
            </a:r>
            <a:endParaRPr lang="en-US" altLang="ja-JP" sz="1800" b="1" dirty="0" smtClean="0">
              <a:solidFill>
                <a:schemeClr val="bg1"/>
              </a:solidFill>
            </a:endParaRPr>
          </a:p>
          <a:p>
            <a:r>
              <a:rPr kumimoji="1" lang="ja-JP" altLang="en-US" sz="1800" b="1" dirty="0" smtClean="0">
                <a:solidFill>
                  <a:schemeClr val="bg1"/>
                </a:solidFill>
                <a:effectLst/>
              </a:rPr>
              <a:t>・小学</a:t>
            </a:r>
            <a:r>
              <a:rPr kumimoji="1" lang="en-US" altLang="ja-JP" sz="1800" b="1" dirty="0" smtClean="0">
                <a:solidFill>
                  <a:schemeClr val="bg1"/>
                </a:solidFill>
                <a:effectLst/>
              </a:rPr>
              <a:t>2</a:t>
            </a:r>
            <a:r>
              <a:rPr kumimoji="1" lang="ja-JP" altLang="en-US" sz="1800" b="1" dirty="0" smtClean="0">
                <a:solidFill>
                  <a:schemeClr val="bg1"/>
                </a:solidFill>
                <a:effectLst/>
              </a:rPr>
              <a:t>年生以下の方は保護者の付き添いが必要です。</a:t>
            </a:r>
            <a:endParaRPr kumimoji="1" lang="en-US" altLang="ja-JP" sz="1800" b="1" dirty="0" smtClean="0">
              <a:solidFill>
                <a:schemeClr val="bg1"/>
              </a:solidFill>
              <a:effectLst/>
            </a:endParaRPr>
          </a:p>
          <a:p>
            <a:r>
              <a:rPr lang="ja-JP" altLang="en-US" sz="1800" b="1" dirty="0" smtClean="0">
                <a:solidFill>
                  <a:schemeClr val="bg1"/>
                </a:solidFill>
              </a:rPr>
              <a:t>・常時おむつを使用されている方は水遊び用パンツの上に水着</a:t>
            </a:r>
            <a:endParaRPr lang="en-US" altLang="ja-JP" sz="1800" b="1" dirty="0" smtClean="0">
              <a:solidFill>
                <a:schemeClr val="bg1"/>
              </a:solidFill>
            </a:endParaRPr>
          </a:p>
          <a:p>
            <a:r>
              <a:rPr kumimoji="1" lang="ja-JP" altLang="en-US" sz="1800" b="1" dirty="0">
                <a:solidFill>
                  <a:schemeClr val="bg1"/>
                </a:solidFill>
                <a:effectLst/>
              </a:rPr>
              <a:t>　</a:t>
            </a:r>
            <a:r>
              <a:rPr kumimoji="1" lang="ja-JP" altLang="en-US" sz="1800" b="1" dirty="0" smtClean="0">
                <a:solidFill>
                  <a:schemeClr val="bg1"/>
                </a:solidFill>
                <a:effectLst/>
              </a:rPr>
              <a:t>を着用の上ご利用ください。</a:t>
            </a:r>
            <a:endParaRPr kumimoji="1" lang="en-US" altLang="ja-JP" sz="1800" b="1" dirty="0" smtClean="0">
              <a:solidFill>
                <a:schemeClr val="bg1"/>
              </a:solidFill>
              <a:effectLst/>
            </a:endParaRPr>
          </a:p>
          <a:p>
            <a:r>
              <a:rPr lang="ja-JP" altLang="en-US" sz="1800" b="1" dirty="0" smtClean="0">
                <a:solidFill>
                  <a:schemeClr val="bg1"/>
                </a:solidFill>
              </a:rPr>
              <a:t>・プール室内への入場は必ず水着を着用してください。</a:t>
            </a:r>
            <a:endParaRPr lang="en-US" altLang="ja-JP" sz="1800" b="1" dirty="0" smtClean="0">
              <a:solidFill>
                <a:schemeClr val="bg1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596361" y="9883715"/>
            <a:ext cx="1334197" cy="42506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4DC1EB"/>
                </a:solidFill>
                <a:latin typeface="+mj-ea"/>
                <a:ea typeface="+mj-ea"/>
              </a:rPr>
              <a:t>営業時間</a:t>
            </a:r>
            <a:endParaRPr kumimoji="1" lang="ja-JP" altLang="en-US" sz="2000" dirty="0">
              <a:solidFill>
                <a:srgbClr val="4DC1EB"/>
              </a:solidFill>
              <a:latin typeface="+mj-ea"/>
              <a:ea typeface="+mj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D4234D1-033D-6040-BFA1-B07FC8F31143}"/>
              </a:ext>
            </a:extLst>
          </p:cNvPr>
          <p:cNvSpPr txBox="1"/>
          <p:nvPr/>
        </p:nvSpPr>
        <p:spPr>
          <a:xfrm>
            <a:off x="3003144" y="9794964"/>
            <a:ext cx="3011411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９：００～２１：００</a:t>
            </a:r>
            <a:endParaRPr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37E3104-EC51-AF4A-8AA1-77BD54B4EB41}"/>
              </a:ext>
            </a:extLst>
          </p:cNvPr>
          <p:cNvSpPr txBox="1"/>
          <p:nvPr/>
        </p:nvSpPr>
        <p:spPr>
          <a:xfrm>
            <a:off x="3422082" y="10276827"/>
            <a:ext cx="441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 smtClean="0">
                <a:solidFill>
                  <a:schemeClr val="bg1"/>
                </a:solidFill>
                <a:latin typeface="+mj-ea"/>
                <a:ea typeface="+mj-ea"/>
              </a:rPr>
              <a:t>指定管理者　</a:t>
            </a:r>
            <a:r>
              <a:rPr lang="en-US" altLang="ja-JP" sz="1800" dirty="0" smtClean="0">
                <a:solidFill>
                  <a:schemeClr val="bg1"/>
                </a:solidFill>
                <a:latin typeface="+mj-ea"/>
                <a:ea typeface="+mj-ea"/>
              </a:rPr>
              <a:t>TAC</a:t>
            </a:r>
            <a:r>
              <a:rPr lang="ja-JP" altLang="en-US" sz="1800" dirty="0" smtClean="0">
                <a:solidFill>
                  <a:schemeClr val="bg1"/>
                </a:solidFill>
                <a:latin typeface="+mj-ea"/>
                <a:ea typeface="+mj-ea"/>
              </a:rPr>
              <a:t>・日本管財共同事業体</a:t>
            </a:r>
            <a:endParaRPr lang="en-US" altLang="ja-JP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1800723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MS PMincho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2018-01-31T10:51:18Z</dcterms:created>
  <dcterms:modified xsi:type="dcterms:W3CDTF">2022-03-24T01:41:38Z</dcterms:modified>
</cp:coreProperties>
</file>