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4" r:id="rId2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C1EB"/>
    <a:srgbClr val="FF0048"/>
    <a:srgbClr val="EBC71A"/>
    <a:srgbClr val="31BEA6"/>
    <a:srgbClr val="EDF1EC"/>
    <a:srgbClr val="29A490"/>
    <a:srgbClr val="DC0000"/>
    <a:srgbClr val="0076FF"/>
    <a:srgbClr val="FFCA00"/>
    <a:srgbClr val="005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0" autoAdjust="0"/>
    <p:restoredTop sz="86418"/>
  </p:normalViewPr>
  <p:slideViewPr>
    <p:cSldViewPr snapToGrid="0">
      <p:cViewPr varScale="1">
        <p:scale>
          <a:sx n="54" d="100"/>
          <a:sy n="54" d="100"/>
        </p:scale>
        <p:origin x="2222" y="139"/>
      </p:cViewPr>
      <p:guideLst>
        <p:guide orient="horz" pos="3435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577" tIns="45788" rIns="91577" bIns="4578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8693"/>
          </a:xfrm>
          <a:prstGeom prst="rect">
            <a:avLst/>
          </a:prstGeom>
        </p:spPr>
        <p:txBody>
          <a:bodyPr vert="horz" lIns="91577" tIns="45788" rIns="91577" bIns="45788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2022/6/29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8" rIns="91577" bIns="4578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577" tIns="45788" rIns="91577" bIns="4578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6" cy="498692"/>
          </a:xfrm>
          <a:prstGeom prst="rect">
            <a:avLst/>
          </a:prstGeom>
        </p:spPr>
        <p:txBody>
          <a:bodyPr vert="horz" lIns="91577" tIns="45788" rIns="91577" bIns="4578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9"/>
            <a:ext cx="2949786" cy="498692"/>
          </a:xfrm>
          <a:prstGeom prst="rect">
            <a:avLst/>
          </a:prstGeom>
        </p:spPr>
        <p:txBody>
          <a:bodyPr vert="horz" lIns="91577" tIns="45788" rIns="91577" bIns="45788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4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5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11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3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4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9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6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9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0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84F0B2-B493-4BF7-8ECE-6909FFB28D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19007" fontAlgn="auto">
              <a:spcBef>
                <a:spcPts val="0"/>
              </a:spcBef>
              <a:spcAft>
                <a:spcPts val="0"/>
              </a:spcAft>
              <a:defRPr sz="102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4A00B5-3BCE-4728-91D6-CDCA4B0AE9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3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75" r:id="rId13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>
            <a:extLst>
              <a:ext uri="{FF2B5EF4-FFF2-40B4-BE49-F238E27FC236}">
                <a16:creationId xmlns:a16="http://schemas.microsoft.com/office/drawing/2014/main" id="{F89A2FA9-2162-6641-83C9-B6E8978F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5575" cy="10907714"/>
          </a:xfrm>
          <a:prstGeom prst="rect">
            <a:avLst/>
          </a:prstGeom>
        </p:spPr>
      </p:pic>
      <p:sp>
        <p:nvSpPr>
          <p:cNvPr id="65" name="正方形/長方形 64"/>
          <p:cNvSpPr/>
          <p:nvPr/>
        </p:nvSpPr>
        <p:spPr>
          <a:xfrm>
            <a:off x="0" y="8436634"/>
            <a:ext cx="7775575" cy="247107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0" y="0"/>
            <a:ext cx="7775575" cy="3863971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2724509"/>
            <a:ext cx="7775575" cy="11394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24999" y="4683693"/>
            <a:ext cx="6734946" cy="863055"/>
          </a:xfrm>
          <a:prstGeom prst="roundRect">
            <a:avLst>
              <a:gd name="adj" fmla="val 50000"/>
            </a:avLst>
          </a:prstGeom>
          <a:solidFill>
            <a:srgbClr val="31B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64514" y="428774"/>
            <a:ext cx="539763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3800" b="1" spc="-3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海の日</a:t>
            </a:r>
            <a:endParaRPr kumimoji="1" lang="ja-JP" altLang="en-US" sz="13800" b="1" spc="-3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016076" y="2795328"/>
            <a:ext cx="6026009" cy="1015663"/>
          </a:xfrm>
          <a:prstGeom prst="rect">
            <a:avLst/>
          </a:prstGeom>
          <a:noFill/>
          <a:effectLst>
            <a:glow rad="609600">
              <a:schemeClr val="accent3">
                <a:satMod val="175000"/>
                <a:alpha val="74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ja-JP" altLang="en-US" sz="6000" b="1" dirty="0">
                <a:solidFill>
                  <a:srgbClr val="FF0048"/>
                </a:solidFill>
                <a:latin typeface="+mj-ea"/>
                <a:ea typeface="+mj-ea"/>
                <a:cs typeface="MS PMincho" charset="-128"/>
              </a:rPr>
              <a:t>７月１８日（月・祝）</a:t>
            </a:r>
            <a:endParaRPr kumimoji="1" lang="ja-JP" altLang="en-US" sz="6000" b="1" dirty="0">
              <a:solidFill>
                <a:srgbClr val="FF0048"/>
              </a:solidFill>
              <a:effectLst/>
              <a:latin typeface="+mj-ea"/>
              <a:ea typeface="+mj-ea"/>
              <a:cs typeface="MS PMincho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98533" y="4898934"/>
            <a:ext cx="656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</a:rPr>
              <a:t>親子で来館された方に次回無料券をプレゼント！</a:t>
            </a:r>
            <a:endParaRPr kumimoji="1" lang="ja-JP" altLang="en-US" sz="2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1596361" y="9409614"/>
            <a:ext cx="1334197" cy="42506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rgbClr val="4DC1EB"/>
                </a:solidFill>
                <a:latin typeface="+mj-ea"/>
                <a:ea typeface="+mj-ea"/>
              </a:rPr>
              <a:t>TEL</a:t>
            </a:r>
            <a:endParaRPr kumimoji="1" lang="ja-JP" altLang="en-US" sz="2000" dirty="0">
              <a:solidFill>
                <a:srgbClr val="4DC1EB"/>
              </a:solidFill>
              <a:latin typeface="+mj-ea"/>
              <a:ea typeface="+mj-ea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897147" y="8450365"/>
            <a:ext cx="6530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+mj-ea"/>
                <a:ea typeface="+mj-ea"/>
              </a:rPr>
              <a:t>豊能町立スポーツセンターシートス</a:t>
            </a:r>
            <a:endParaRPr lang="en-US" altLang="ja-JP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37E3104-EC51-AF4A-8AA1-77BD54B4EB41}"/>
              </a:ext>
            </a:extLst>
          </p:cNvPr>
          <p:cNvSpPr txBox="1"/>
          <p:nvPr/>
        </p:nvSpPr>
        <p:spPr>
          <a:xfrm>
            <a:off x="1359775" y="8949071"/>
            <a:ext cx="6480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〒</a:t>
            </a:r>
            <a:r>
              <a:rPr lang="en-US" altLang="ja-JP" sz="2000" dirty="0">
                <a:solidFill>
                  <a:schemeClr val="bg1"/>
                </a:solidFill>
                <a:latin typeface="+mj-ea"/>
                <a:ea typeface="+mj-ea"/>
              </a:rPr>
              <a:t>563-0105</a:t>
            </a:r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　豊能郡豊能町新光風台</a:t>
            </a:r>
            <a:r>
              <a:rPr lang="en-US" altLang="ja-JP" sz="2000" dirty="0">
                <a:solidFill>
                  <a:schemeClr val="bg1"/>
                </a:solidFill>
                <a:latin typeface="+mj-ea"/>
                <a:ea typeface="+mj-ea"/>
              </a:rPr>
              <a:t>3-1-10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D4234D1-033D-6040-BFA1-B07FC8F31143}"/>
              </a:ext>
            </a:extLst>
          </p:cNvPr>
          <p:cNvSpPr txBox="1"/>
          <p:nvPr/>
        </p:nvSpPr>
        <p:spPr>
          <a:xfrm>
            <a:off x="2966851" y="9326973"/>
            <a:ext cx="30114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０７２－７３８－１３３３</a:t>
            </a:r>
            <a:endParaRPr lang="en-US" altLang="ja-JP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636813" y="5817789"/>
            <a:ext cx="6562926" cy="1963237"/>
          </a:xfrm>
          <a:prstGeom prst="roundRect">
            <a:avLst/>
          </a:prstGeom>
          <a:solidFill>
            <a:srgbClr val="4D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3267" y="6112535"/>
            <a:ext cx="65998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b="1" dirty="0">
                <a:solidFill>
                  <a:schemeClr val="bg1"/>
                </a:solidFill>
              </a:rPr>
              <a:t>・当日は、豊能町民の方はどなたでも無料でご利用いただけます。</a:t>
            </a:r>
            <a:endParaRPr lang="en-US" altLang="ja-JP" sz="1800" b="1" dirty="0">
              <a:solidFill>
                <a:schemeClr val="bg1"/>
              </a:solidFill>
            </a:endParaRPr>
          </a:p>
          <a:p>
            <a:r>
              <a:rPr kumimoji="1" lang="ja-JP" altLang="en-US" sz="1800" b="1" dirty="0">
                <a:solidFill>
                  <a:schemeClr val="bg1"/>
                </a:solidFill>
                <a:effectLst/>
              </a:rPr>
              <a:t>・小学</a:t>
            </a:r>
            <a:r>
              <a:rPr kumimoji="1" lang="en-US" altLang="ja-JP" sz="1800" b="1" dirty="0">
                <a:solidFill>
                  <a:schemeClr val="bg1"/>
                </a:solidFill>
                <a:effectLst/>
              </a:rPr>
              <a:t>2</a:t>
            </a:r>
            <a:r>
              <a:rPr kumimoji="1" lang="ja-JP" altLang="en-US" sz="1800" b="1" dirty="0">
                <a:solidFill>
                  <a:schemeClr val="bg1"/>
                </a:solidFill>
                <a:effectLst/>
              </a:rPr>
              <a:t>年生以下の方は保護者の付き添いが必要です。</a:t>
            </a:r>
            <a:endParaRPr kumimoji="1" lang="en-US" altLang="ja-JP" sz="1800" b="1" dirty="0">
              <a:solidFill>
                <a:schemeClr val="bg1"/>
              </a:solidFill>
              <a:effectLst/>
            </a:endParaRPr>
          </a:p>
          <a:p>
            <a:r>
              <a:rPr lang="ja-JP" altLang="en-US" sz="1800" b="1" dirty="0">
                <a:solidFill>
                  <a:schemeClr val="bg1"/>
                </a:solidFill>
              </a:rPr>
              <a:t>・常時おむつを使用されている方は水遊び用パンツの上に水着</a:t>
            </a:r>
            <a:endParaRPr lang="en-US" altLang="ja-JP" sz="1800" b="1" dirty="0">
              <a:solidFill>
                <a:schemeClr val="bg1"/>
              </a:solidFill>
            </a:endParaRPr>
          </a:p>
          <a:p>
            <a:r>
              <a:rPr kumimoji="1" lang="ja-JP" altLang="en-US" sz="1800" b="1" dirty="0">
                <a:solidFill>
                  <a:schemeClr val="bg1"/>
                </a:solidFill>
                <a:effectLst/>
              </a:rPr>
              <a:t>　を着用の上ご利用ください。</a:t>
            </a:r>
            <a:endParaRPr kumimoji="1" lang="en-US" altLang="ja-JP" sz="1800" b="1" dirty="0">
              <a:solidFill>
                <a:schemeClr val="bg1"/>
              </a:solidFill>
              <a:effectLst/>
            </a:endParaRPr>
          </a:p>
          <a:p>
            <a:r>
              <a:rPr lang="ja-JP" altLang="en-US" sz="1800" b="1" dirty="0">
                <a:solidFill>
                  <a:schemeClr val="bg1"/>
                </a:solidFill>
              </a:rPr>
              <a:t>・プール室内への入場は必ず水着を着用してください。</a:t>
            </a:r>
            <a:endParaRPr lang="en-US" altLang="ja-JP" sz="1800" b="1" dirty="0">
              <a:solidFill>
                <a:schemeClr val="bg1"/>
              </a:solidFill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1596361" y="9883715"/>
            <a:ext cx="1334197" cy="42506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rgbClr val="4DC1EB"/>
                </a:solidFill>
                <a:latin typeface="+mj-ea"/>
                <a:ea typeface="+mj-ea"/>
              </a:rPr>
              <a:t>営業時間</a:t>
            </a:r>
            <a:endParaRPr kumimoji="1" lang="ja-JP" altLang="en-US" sz="2000" dirty="0">
              <a:solidFill>
                <a:srgbClr val="4DC1EB"/>
              </a:solidFill>
              <a:latin typeface="+mj-ea"/>
              <a:ea typeface="+mj-ea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D4234D1-033D-6040-BFA1-B07FC8F31143}"/>
              </a:ext>
            </a:extLst>
          </p:cNvPr>
          <p:cNvSpPr txBox="1"/>
          <p:nvPr/>
        </p:nvSpPr>
        <p:spPr>
          <a:xfrm>
            <a:off x="3003144" y="9794964"/>
            <a:ext cx="3011411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</a:rPr>
              <a:t>９：００～１８：００</a:t>
            </a:r>
            <a:endParaRPr lang="en-US" altLang="ja-JP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37E3104-EC51-AF4A-8AA1-77BD54B4EB41}"/>
              </a:ext>
            </a:extLst>
          </p:cNvPr>
          <p:cNvSpPr txBox="1"/>
          <p:nvPr/>
        </p:nvSpPr>
        <p:spPr>
          <a:xfrm>
            <a:off x="3422082" y="10276827"/>
            <a:ext cx="441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+mj-ea"/>
                <a:ea typeface="+mj-ea"/>
              </a:rPr>
              <a:t>指定管理者　</a:t>
            </a:r>
            <a:r>
              <a:rPr lang="en-US" altLang="ja-JP" sz="1800" dirty="0">
                <a:solidFill>
                  <a:schemeClr val="bg1"/>
                </a:solidFill>
                <a:latin typeface="+mj-ea"/>
                <a:ea typeface="+mj-ea"/>
              </a:rPr>
              <a:t>TAC</a:t>
            </a:r>
            <a:r>
              <a:rPr lang="ja-JP" altLang="en-US" sz="1800" dirty="0">
                <a:solidFill>
                  <a:schemeClr val="bg1"/>
                </a:solidFill>
                <a:latin typeface="+mj-ea"/>
                <a:ea typeface="+mj-ea"/>
              </a:rPr>
              <a:t>・日本管財共同事業体</a:t>
            </a:r>
            <a:endParaRPr lang="en-US" altLang="ja-JP" sz="1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1800723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2018-01-31T10:51:18Z</dcterms:created>
  <dcterms:modified xsi:type="dcterms:W3CDTF">2022-06-29T07:25:22Z</dcterms:modified>
</cp:coreProperties>
</file>