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07200" cy="9939338"/>
  <p:defaultTextStyle>
    <a:defPPr>
      <a:defRPr lang="ja-JP"/>
    </a:defPPr>
    <a:lvl1pPr marL="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0066FF"/>
    <a:srgbClr val="FFFFFF"/>
    <a:srgbClr val="66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3673" autoAdjust="0"/>
  </p:normalViewPr>
  <p:slideViewPr>
    <p:cSldViewPr snapToGrid="0">
      <p:cViewPr varScale="1">
        <p:scale>
          <a:sx n="69" d="100"/>
          <a:sy n="69" d="100"/>
        </p:scale>
        <p:origin x="29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4"/>
          </a:xfrm>
          <a:prstGeom prst="rect">
            <a:avLst/>
          </a:prstGeom>
        </p:spPr>
        <p:txBody>
          <a:bodyPr vert="horz" lIns="95649" tIns="47825" rIns="95649" bIns="47825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4"/>
          </a:xfrm>
          <a:prstGeom prst="rect">
            <a:avLst/>
          </a:prstGeom>
        </p:spPr>
        <p:txBody>
          <a:bodyPr vert="horz" lIns="95649" tIns="47825" rIns="95649" bIns="47825" rtlCol="0"/>
          <a:lstStyle>
            <a:lvl1pPr algn="r">
              <a:defRPr sz="1400"/>
            </a:lvl1pPr>
          </a:lstStyle>
          <a:p>
            <a:fld id="{C5E6A52F-A6BE-4FDF-961F-077DEA4D8060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49" tIns="47825" rIns="95649" bIns="478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5"/>
          </a:xfrm>
          <a:prstGeom prst="rect">
            <a:avLst/>
          </a:prstGeom>
        </p:spPr>
        <p:txBody>
          <a:bodyPr vert="horz" lIns="95649" tIns="47825" rIns="95649" bIns="478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8693"/>
          </a:xfrm>
          <a:prstGeom prst="rect">
            <a:avLst/>
          </a:prstGeom>
        </p:spPr>
        <p:txBody>
          <a:bodyPr vert="horz" lIns="95649" tIns="47825" rIns="95649" bIns="47825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8693"/>
          </a:xfrm>
          <a:prstGeom prst="rect">
            <a:avLst/>
          </a:prstGeom>
        </p:spPr>
        <p:txBody>
          <a:bodyPr vert="horz" lIns="95649" tIns="47825" rIns="95649" bIns="47825" rtlCol="0" anchor="b"/>
          <a:lstStyle>
            <a:lvl1pPr algn="r">
              <a:defRPr sz="1400"/>
            </a:lvl1pPr>
          </a:lstStyle>
          <a:p>
            <a:fld id="{835D4942-4C76-4F9F-BF79-D14AB6F8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80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5D4942-4C76-4F9F-BF79-D14AB6F8D2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53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29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95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1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11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65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09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56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00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5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24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61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9A108-F0C4-44BF-BA46-E73AA0C89AFF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7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rgbClr val="92D050"/>
            </a:gs>
            <a:gs pos="70000">
              <a:schemeClr val="accent1">
                <a:lumMod val="11000"/>
                <a:lumOff val="89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85"/>
            <a:ext cx="2631208" cy="175468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208" y="87459"/>
            <a:ext cx="2505568" cy="167037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346" y="94074"/>
            <a:ext cx="2456329" cy="1637553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 rot="21199659">
            <a:off x="-594111" y="1633069"/>
            <a:ext cx="8496887" cy="539856"/>
            <a:chOff x="-506259" y="3292879"/>
            <a:chExt cx="7708220" cy="1099081"/>
          </a:xfrm>
          <a:solidFill>
            <a:srgbClr val="0000FF"/>
          </a:solidFill>
        </p:grpSpPr>
        <p:sp>
          <p:nvSpPr>
            <p:cNvPr id="9" name="正方形/長方形 8"/>
            <p:cNvSpPr/>
            <p:nvPr/>
          </p:nvSpPr>
          <p:spPr>
            <a:xfrm rot="388052">
              <a:off x="-439810" y="3292879"/>
              <a:ext cx="7641771" cy="1099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2263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 rot="388052">
              <a:off x="-506259" y="4163483"/>
              <a:ext cx="7641771" cy="46239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2263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-490945" y="1556760"/>
            <a:ext cx="8257087" cy="471112"/>
          </a:xfrm>
          <a:prstGeom prst="rect">
            <a:avLst/>
          </a:prstGeom>
          <a:noFill/>
          <a:ln>
            <a:noFill/>
          </a:ln>
        </p:spPr>
        <p:txBody>
          <a:bodyPr wrap="square" lIns="100796" tIns="50398" rIns="100796" bIns="50398">
            <a:spAutoFit/>
          </a:bodyPr>
          <a:lstStyle/>
          <a:p>
            <a:pPr algn="ctr"/>
            <a:r>
              <a:rPr lang="en-US" altLang="ja-JP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2023</a:t>
            </a:r>
            <a:r>
              <a:rPr lang="ja-JP" altLang="en-US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年</a:t>
            </a:r>
            <a:r>
              <a:rPr lang="en-US" altLang="ja-JP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10</a:t>
            </a:r>
            <a:r>
              <a:rPr lang="ja-JP" altLang="en-US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月～</a:t>
            </a:r>
            <a:r>
              <a:rPr lang="en-US" altLang="ja-JP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2024</a:t>
            </a:r>
            <a:r>
              <a:rPr lang="ja-JP" altLang="en-US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年３月スタジオ教室</a:t>
            </a:r>
            <a:r>
              <a:rPr lang="ja-JP" altLang="en-US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スケジュール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86245" y="2183003"/>
            <a:ext cx="7869406" cy="481180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担当者・プログラムが変更、休講</a:t>
            </a:r>
            <a:r>
              <a:rPr lang="ja-JP" altLang="en-US" sz="1100" b="1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の場合がございます。その際は公式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LINE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アカウントにて連絡致します。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成人教室は祝日も通常通り開催します。</a:t>
            </a:r>
            <a:endParaRPr lang="en-US" altLang="ja-JP" sz="10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CAA1A7B-470C-C58A-89A7-691FB28CF4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7425" y="5250656"/>
            <a:ext cx="504825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rgbClr val="92D050"/>
            </a:gs>
            <a:gs pos="70000">
              <a:schemeClr val="accent1">
                <a:lumMod val="11000"/>
                <a:lumOff val="89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715490"/>
              </p:ext>
            </p:extLst>
          </p:nvPr>
        </p:nvGraphicFramePr>
        <p:xfrm>
          <a:off x="187166" y="0"/>
          <a:ext cx="7185340" cy="854897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27505">
                  <a:extLst>
                    <a:ext uri="{9D8B030D-6E8A-4147-A177-3AD203B41FA5}">
                      <a16:colId xmlns:a16="http://schemas.microsoft.com/office/drawing/2014/main" val="2591255084"/>
                    </a:ext>
                  </a:extLst>
                </a:gridCol>
                <a:gridCol w="510988">
                  <a:extLst>
                    <a:ext uri="{9D8B030D-6E8A-4147-A177-3AD203B41FA5}">
                      <a16:colId xmlns:a16="http://schemas.microsoft.com/office/drawing/2014/main" val="1777158771"/>
                    </a:ext>
                  </a:extLst>
                </a:gridCol>
                <a:gridCol w="546847">
                  <a:extLst>
                    <a:ext uri="{9D8B030D-6E8A-4147-A177-3AD203B41FA5}">
                      <a16:colId xmlns:a16="http://schemas.microsoft.com/office/drawing/2014/main" val="63221349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012406118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1269722736"/>
                    </a:ext>
                  </a:extLst>
                </a:gridCol>
              </a:tblGrid>
              <a:tr h="2753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教室名</a:t>
                      </a:r>
                      <a:endParaRPr kumimoji="1" lang="en-US" altLang="ja-JP" sz="12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時間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強度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難度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798102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簡単エアロ＆ストレッチ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前半はｴｱﾛﾋﾞｸｽの基本動作の習得、後半はｽﾄﾚｯﾁを行います。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0052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かんたんステップ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ｽﾃｯﾌﾟの基本動作で昇降運動を行います。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424928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リフレッシュエアロ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45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ｴｱﾛﾋﾞｸｽの簡単なｽﾃｯﾌﾟで軽快に動いていくｸﾗｽです。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766923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ラテンエアロ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ﾗﾃﾝﾀﾞﾝｽの動きを取り入れたｴｱﾛﾋﾞｸｽｸﾗｽです。ﾗﾃﾝの音楽に合わせて脂肪燃焼・ｽﾀﾐﾅ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UP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・体幹部強化を行います。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005878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コンビネーションエアロ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簡単な動きから少しずつ難度を上げていきｴｱﾛﾋﾞｸｽのｺﾝﾋﾞﾈｰｼｮﾝを楽しみます。中上級者向けｸﾗｽです。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522397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肩こり・腰痛ケア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EX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肩こり・腰痛の改善、予防を行っていきます。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225411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自力整体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身体の凝りや歪みを取り、自然治癒力を高め、ﾘﾗｯｸｽを行う整体法のクラスです。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020994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コンディショニング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身体の歪みの改善、予防を目指します。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02885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ストレッチポール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ストレッチポールを使って柔軟性を高め、動きやすいカラダをつくります。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165836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ボディバランスストレッチ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５０分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様々なストレッチ動作や指圧・マッサージを行うことで自身でカラダを調整するトータルボディワークです。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886733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KICK OUT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音楽に合わせて格闘技の動きを行います。脂肪燃焼、ストレス発散をしていきます。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814700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HIP HOP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入門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ﾀﾞﾝｽﾐｭｰｼﾞｯｸに合わせてﾘｽﾞﾑをとって楽しく踊っていきます。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763033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ZUMBA®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ﾗﾃﾝ系の音楽とﾀﾞﾝｽを融合させて創作されたﾀﾞﾝｽﾌｨｯﾄﾈｽです。ﾘｽﾞﾑに合わせて多彩な動きを楽しみます。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835387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ダンシングエアロ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ダンス要素を取り入れた脂肪燃焼効果の高いエアロビクスです。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楽しい音楽でスタイリッシュにカッコ良く踊りましょう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!!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917438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フラダンス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楽しくゆっくりとｽﾃｯﾌﾟを踏み、音楽に合わせて踊ります。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318705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社交ダンスステップ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ﾀﾝｺﾞ・ﾜﾙﾂ・ﾙﾝﾊﾞ等の音楽に合わせて基本的なﾀﾞﾝｽｽﾃｯﾌﾟを習得します。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01440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クラシックバレエ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ﾊﾞｰを使用したｽﾄﾚｯﾁやﾊﾞﾚｴの基本ｽﾃｯﾌﾟなどを中心に行います。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125655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ヨガ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★～★★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☆～☆☆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ｱｰｻﾅ（姿勢）、ﾌﾟﾗｰﾅｰﾔｰﾏ（呼吸法）といったﾖｶﾞの基本から学びます。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初級者から上級者まで楽しめるｸﾗｽで、姿勢改善・機能改善を目指していきます。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14728"/>
                  </a:ext>
                </a:extLst>
              </a:tr>
              <a:tr h="2595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パワーヨガ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594038"/>
                  </a:ext>
                </a:extLst>
              </a:tr>
              <a:tr h="228743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すっきりピラティス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ピラティスよりストレッチを多く取り入れ、柔軟性を高めていきます。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46481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ヨガ＆ピラティス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ﾖｶﾞとﾋﾟﾗﾃｨｽを融合させたｸﾗｽで、心と体のﾊﾞﾗﾝｽを整えていきます。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112093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ピラティス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呼吸法を活用しながら体幹のｲﾝﾅｰﾏｯｽﾙをゆるやかに鍛え、美しいﾎﾞﾃﾞｨﾗｲﾝを目指していきます。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05065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ルーシーダットン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ﾀｲ式ﾖｶﾞとも呼ばれ、独特の呼吸法を使い心身をﾘﾌﾚｯｼｭしていきます。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535728"/>
                  </a:ext>
                </a:extLst>
              </a:tr>
              <a:tr h="512482"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太極拳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柔らかく優雅に円を描くような動きと呼吸を連動させて動きます。呼吸と体を一致させ、緊張と弛緩を繰り返すことで心と体をリラックスさせて、日常のストレスを開放していきます。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555759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太極舞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太極拳・中国舞踊・伝統武術・陰陽五行などのｴｯｾﾝｽを取り入れたｴｸｻｻｲｽﾞです。曲の美しさや動きの面白さで心も癒されます。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931090"/>
                  </a:ext>
                </a:extLst>
              </a:tr>
              <a:tr h="51248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リトモス（事前登録制）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HIPHOP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・ﾗﾃﾝ・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JAZZ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など様々なﾀﾞﾝｽﾃｲｽﾄを取り入れた楽しくｼﾝﾌﾟﾙでﾀﾞｲﾅﾐｯｸなﾀﾞﾝｽ系ﾌｨｯﾄﾈｽﾌﾟﾛｸﾞﾗﾑです。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別途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『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リトモス会員登録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』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が必要です。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38686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-2" y="10045030"/>
            <a:ext cx="7559675" cy="718824"/>
          </a:xfrm>
          <a:prstGeom prst="rect">
            <a:avLst/>
          </a:prstGeom>
          <a:solidFill>
            <a:srgbClr val="92D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263"/>
          </a:p>
        </p:txBody>
      </p:sp>
      <p:sp>
        <p:nvSpPr>
          <p:cNvPr id="18" name="正方形/長方形 17"/>
          <p:cNvSpPr/>
          <p:nvPr/>
        </p:nvSpPr>
        <p:spPr>
          <a:xfrm>
            <a:off x="327071" y="9972989"/>
            <a:ext cx="6905531" cy="378779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r>
              <a:rPr lang="ja-JP" altLang="en-US" sz="18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豊能町立スポーツセンターシートス　　</a:t>
            </a:r>
            <a:r>
              <a:rPr lang="ja-JP" altLang="en-US" sz="12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指定管理者：</a:t>
            </a:r>
            <a:r>
              <a:rPr lang="en-US" altLang="ja-JP" sz="12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TAC</a:t>
            </a:r>
            <a:r>
              <a:rPr lang="ja-JP" altLang="en-US" sz="12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・日本管財共同事業体</a:t>
            </a:r>
            <a:endParaRPr lang="en-US" altLang="ja-JP" sz="1100" dirty="0">
              <a:ln w="6600">
                <a:noFill/>
                <a:prstDash val="solid"/>
              </a:ln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 Medium" panose="020B0402020203020207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81867" y="10194286"/>
            <a:ext cx="6902825" cy="471112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r>
              <a:rPr lang="ja-JP" altLang="en-US" sz="16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☎</a:t>
            </a:r>
            <a:r>
              <a:rPr lang="en-US" altLang="ja-JP" sz="16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072-738-1333</a:t>
            </a:r>
            <a:r>
              <a:rPr lang="ja-JP" altLang="en-US" sz="24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　</a:t>
            </a:r>
            <a:r>
              <a:rPr lang="en-US" altLang="ja-JP" sz="14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ExtraLight" panose="020B0003020203020207" pitchFamily="50" charset="-128"/>
              </a:rPr>
              <a:t>http://www.toyono-ctos.jp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0" y="8750750"/>
            <a:ext cx="7869406" cy="1332887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強度はあくまでも目安です。感じ方には個人差があります。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教室に参加するには教室会員となる必要があります。（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2,550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円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/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月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+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フリー利用チケットもしくは月間会員）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教室会員になるには所定のお手続きおよび入会時事務手数料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1,650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円が必要です。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教室会員を休会・退会するには所定のお手続きが必要です。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体調の優れない場合は利用をお控えください。また、参加途中で気分が悪くなった際にはすぐにお申出ください。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その他、指導員、スタッフの指示に従ってご利用をお願いいたします。</a:t>
            </a:r>
            <a:endParaRPr lang="en-US" altLang="ja-JP" sz="10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223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1272</TotalTime>
  <Words>882</Words>
  <Application>Microsoft Office PowerPoint</Application>
  <PresentationFormat>ユーザー設定</PresentationFormat>
  <Paragraphs>150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BIZ UDゴシック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井出山体育施設</dc:creator>
  <cp:lastModifiedBy>toyono03</cp:lastModifiedBy>
  <cp:revision>102</cp:revision>
  <cp:lastPrinted>2023-03-15T05:55:03Z</cp:lastPrinted>
  <dcterms:created xsi:type="dcterms:W3CDTF">2019-05-18T09:04:10Z</dcterms:created>
  <dcterms:modified xsi:type="dcterms:W3CDTF">2023-09-13T07:44:26Z</dcterms:modified>
</cp:coreProperties>
</file>